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65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7" r:id="rId14"/>
    <p:sldId id="270" r:id="rId15"/>
    <p:sldId id="264" r:id="rId16"/>
    <p:sldId id="271" r:id="rId17"/>
    <p:sldId id="274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02.10.2022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7500990" cy="4654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49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 EDUKACJI </a:t>
            </a:r>
            <a:br>
              <a:rPr lang="pl-PL" sz="49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49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CHORWACJI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3" name="Picture 1" descr="C:\Users\Dell\Desktop\inde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14" y="5456893"/>
            <a:ext cx="2736000" cy="764371"/>
          </a:xfrm>
          <a:prstGeom prst="rect">
            <a:avLst/>
          </a:prstGeom>
          <a:noFill/>
        </p:spPr>
      </p:pic>
      <p:pic>
        <p:nvPicPr>
          <p:cNvPr id="5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2966" y="5456893"/>
            <a:ext cx="863999" cy="766354"/>
          </a:xfrm>
          <a:prstGeom prst="rect">
            <a:avLst/>
          </a:prstGeom>
          <a:noFill/>
        </p:spPr>
      </p:pic>
      <p:pic>
        <p:nvPicPr>
          <p:cNvPr id="6" name="Picture 2" descr="C:\Users\Dell\Desktop\indeks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454910"/>
            <a:ext cx="2722909" cy="76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428605"/>
            <a:ext cx="7550346" cy="464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000" b="1" u="sng" dirty="0"/>
              <a:t>klasy 5-8</a:t>
            </a:r>
          </a:p>
          <a:p>
            <a:r>
              <a:rPr lang="pl-PL" sz="3200" b="1" dirty="0"/>
              <a:t>Od 5 do 8 klasy, następuje nauczanie „przedmiotowe”, czyli każdy przedmiot nauczany jest przez innego nauczyciela. Dodatkowo do programu nauczania dochodzą przedmioty takie jak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historia, 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geografia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nauki ścisłe. 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937" y="5494571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5513781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471101"/>
            <a:ext cx="2736000" cy="792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3454668"/>
            <a:ext cx="2346054" cy="166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571481"/>
            <a:ext cx="7500990" cy="47863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800" b="1" dirty="0"/>
              <a:t>SZKOŁY ŚREDNIE</a:t>
            </a:r>
          </a:p>
          <a:p>
            <a:r>
              <a:rPr lang="pl-PL" sz="3200" b="1" dirty="0"/>
              <a:t>Jednolity, nieobowiązkowy poziom szkolnictwa średniego oferuje naukę w:</a:t>
            </a:r>
          </a:p>
          <a:p>
            <a:endParaRPr lang="pl-PL" sz="3200" b="1" dirty="0"/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szkołach ogólnokształcących ( gimnazja), 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szkołach zawodowych 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szkołach  artystycznych</a:t>
            </a:r>
          </a:p>
          <a:p>
            <a:endParaRPr lang="pl-PL" sz="3200" b="1" dirty="0"/>
          </a:p>
          <a:p>
            <a:r>
              <a:rPr lang="pl-PL" sz="3200" b="1" dirty="0"/>
              <a:t>Rekrutacja odbywa się drogą elektroniczną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7802" y="5595422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5589240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589240"/>
            <a:ext cx="2736000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692696"/>
            <a:ext cx="7958688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800" b="1" dirty="0"/>
              <a:t>O przyjęciu do liceum decyduje średnia ocen ucznia ze wszystkich  przedmiotów uzyskanych w ostatnich czterech klasach szkoły podstawowej .</a:t>
            </a:r>
          </a:p>
          <a:p>
            <a:r>
              <a:rPr lang="pl-PL" sz="2800" b="1" dirty="0"/>
              <a:t>Przyjęcie do szkół zawodowych odbywa się na podstawie średniej ocen uzyskanych z trzech przedmiotów – </a:t>
            </a:r>
            <a:r>
              <a:rPr lang="pl-PL" sz="2800" b="1" u="sng" dirty="0"/>
              <a:t>języka chorwackiego, pierwszego języka obcego </a:t>
            </a:r>
            <a:r>
              <a:rPr lang="pl-PL" sz="2800" b="1" dirty="0"/>
              <a:t>oraz </a:t>
            </a:r>
            <a:r>
              <a:rPr lang="pl-PL" sz="2800" b="1" u="sng" dirty="0"/>
              <a:t>matematyki – </a:t>
            </a:r>
            <a:r>
              <a:rPr lang="pl-PL" sz="2800" b="1" dirty="0"/>
              <a:t>liczonych z ostatnich dwóch klas szkoły podstawowej. 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715016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3740" y="5708834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297" y="5708834"/>
            <a:ext cx="2736000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428605"/>
            <a:ext cx="7572428" cy="372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200" b="1" dirty="0"/>
              <a:t> W szkołach podstawowych i średnich w Chorwacji obowiązuje skala ocen od 1 do 5 </a:t>
            </a:r>
          </a:p>
          <a:p>
            <a:endParaRPr lang="pl-PL" sz="3200" b="1" dirty="0"/>
          </a:p>
          <a:p>
            <a:pPr>
              <a:buFont typeface="Wingdings" pitchFamily="2" charset="2"/>
              <a:buChar char="Ø"/>
            </a:pPr>
            <a:r>
              <a:rPr lang="pl-PL" sz="2800" b="1" dirty="0"/>
              <a:t>doskonała– średnia co najmniej 4,50</a:t>
            </a:r>
          </a:p>
          <a:p>
            <a:pPr>
              <a:buFont typeface="Wingdings" pitchFamily="2" charset="2"/>
              <a:buChar char="Ø"/>
            </a:pPr>
            <a:r>
              <a:rPr lang="pl-PL" sz="2800" b="1" dirty="0"/>
              <a:t>bardzo dobra– średnia 3,50–4,49</a:t>
            </a:r>
          </a:p>
          <a:p>
            <a:pPr>
              <a:buFont typeface="Wingdings" pitchFamily="2" charset="2"/>
              <a:buChar char="Ø"/>
            </a:pPr>
            <a:r>
              <a:rPr lang="pl-PL" sz="2800" b="1" dirty="0"/>
              <a:t>dobra– średnia 2,50–3,49</a:t>
            </a:r>
          </a:p>
          <a:p>
            <a:pPr>
              <a:buFont typeface="Wingdings" pitchFamily="2" charset="2"/>
              <a:buChar char="Ø"/>
            </a:pPr>
            <a:r>
              <a:rPr lang="pl-PL" sz="2800" b="1" dirty="0"/>
              <a:t>dostateczna– średnia 2,00–2,49</a:t>
            </a:r>
          </a:p>
          <a:p>
            <a:pPr>
              <a:buFont typeface="Wingdings" pitchFamily="2" charset="2"/>
              <a:buChar char="Ø"/>
            </a:pPr>
            <a:r>
              <a:rPr lang="pl-PL" sz="2800" b="1" dirty="0"/>
              <a:t> niedostateczna– średnia poniżej 1,99</a:t>
            </a:r>
            <a:endParaRPr lang="pl-PL" sz="3200" b="1" dirty="0"/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643578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643578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43578"/>
            <a:ext cx="2736000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428604"/>
            <a:ext cx="7429552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800" b="1" dirty="0"/>
              <a:t>Uczniowie liceów pod koniec czwartej klasy przystępują do państwowego </a:t>
            </a:r>
          </a:p>
          <a:p>
            <a:r>
              <a:rPr lang="pl-PL" sz="2800" b="1" dirty="0"/>
              <a:t>egzaminu dojrzałości, na który składają się </a:t>
            </a:r>
            <a:endParaRPr lang="pl-PL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u="sng" dirty="0" smtClean="0"/>
              <a:t>trzy </a:t>
            </a:r>
            <a:r>
              <a:rPr lang="pl-PL" sz="2800" b="1" u="sng" dirty="0"/>
              <a:t>przedmioty obowiązkowe </a:t>
            </a:r>
          </a:p>
          <a:p>
            <a:r>
              <a:rPr lang="pl-PL" sz="2800" b="1" dirty="0"/>
              <a:t>(język chorwacki, język obcy i matematyka)</a:t>
            </a:r>
          </a:p>
          <a:p>
            <a:pPr algn="ctr"/>
            <a:r>
              <a:rPr lang="pl-PL" sz="2800" b="1" dirty="0"/>
              <a:t>oraz </a:t>
            </a:r>
            <a:endParaRPr lang="pl-PL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u="sng" dirty="0" smtClean="0"/>
              <a:t>maksymalnie </a:t>
            </a:r>
            <a:r>
              <a:rPr lang="pl-PL" sz="2800" b="1" u="sng" dirty="0"/>
              <a:t>sześć innych</a:t>
            </a:r>
            <a:r>
              <a:rPr lang="pl-PL" sz="2800" b="1" dirty="0"/>
              <a:t>, dowolnie</a:t>
            </a:r>
            <a:br>
              <a:rPr lang="pl-PL" sz="2800" b="1" dirty="0"/>
            </a:br>
            <a:r>
              <a:rPr lang="pl-PL" sz="2800" b="1" dirty="0"/>
              <a:t>wybranych przedmiotów. </a:t>
            </a:r>
          </a:p>
          <a:p>
            <a:r>
              <a:rPr lang="pl-PL" sz="2800" b="1" dirty="0"/>
              <a:t>Egzaminy są przeprowadzane przez zewnętrznych egzaminatorów.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000" y="5633706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5633706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5633706"/>
            <a:ext cx="2736000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500042"/>
            <a:ext cx="8001056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800" b="1" dirty="0"/>
              <a:t>STUDIA</a:t>
            </a:r>
          </a:p>
          <a:p>
            <a:r>
              <a:rPr lang="pl-PL" sz="2800" b="1" dirty="0"/>
              <a:t>Przyjęcia na studia są ogłaszane, co najmniej</a:t>
            </a:r>
          </a:p>
          <a:p>
            <a:r>
              <a:rPr lang="pl-PL" sz="2800" b="1" dirty="0"/>
              <a:t> na sześć miesięcy przed rozpoczęciem zajęć. </a:t>
            </a:r>
          </a:p>
          <a:p>
            <a:r>
              <a:rPr lang="pl-PL" sz="2800" b="1" dirty="0"/>
              <a:t>Studenci, którzy są obywatelami państw UE </a:t>
            </a:r>
          </a:p>
          <a:p>
            <a:r>
              <a:rPr lang="pl-PL" sz="2800" b="1" dirty="0"/>
              <a:t>mają prawo zapisać się na studia na takich samych warunkach, jak obywatele Chorwacji. </a:t>
            </a:r>
          </a:p>
          <a:p>
            <a:r>
              <a:rPr lang="pl-PL" sz="2800" b="1" dirty="0"/>
              <a:t>Dostępność na studia może być ograniczona na kierunkach wojskowych lub policyjnych lub innych istotnych dla bezpieczeństwa narodowego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643578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424" y="5656657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206" y="5656657"/>
            <a:ext cx="2736000" cy="792000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84028B2-E46A-47F7-924A-298AC43EE6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10" r="14135"/>
          <a:stretch/>
        </p:blipFill>
        <p:spPr>
          <a:xfrm>
            <a:off x="7308304" y="500042"/>
            <a:ext cx="1152128" cy="18220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476671"/>
            <a:ext cx="7888960" cy="5386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800" b="1" dirty="0"/>
              <a:t>Studia w Chorwacji podzielone są na 3 etapy. </a:t>
            </a:r>
          </a:p>
          <a:p>
            <a:endParaRPr lang="pl-PL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u="sng" dirty="0"/>
              <a:t>Uniwersyteckie studia I stopnia </a:t>
            </a:r>
            <a:r>
              <a:rPr lang="pl-PL" sz="2800" b="1" dirty="0"/>
              <a:t>(licencjackie) trwają trzy lub cztery lata - uzyskanie tytułu licencjata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u="sng" dirty="0"/>
              <a:t>Studia II stopnia </a:t>
            </a:r>
            <a:r>
              <a:rPr lang="pl-PL" sz="2800" b="1" dirty="0"/>
              <a:t>trwają rok lub dwa lata, a na ich zakończenie zdobywa się tytuł magistra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u="sng" dirty="0"/>
              <a:t>Trzyletnie studia III stopnia (doktoranckie) </a:t>
            </a:r>
            <a:r>
              <a:rPr lang="pl-PL" sz="2800" b="1" dirty="0"/>
              <a:t>lub skorzystać z oferty specjalistycznych </a:t>
            </a:r>
          </a:p>
          <a:p>
            <a:r>
              <a:rPr lang="pl-PL" sz="2800" b="1" dirty="0"/>
              <a:t>studiów podyplomowych, zakończonych </a:t>
            </a:r>
          </a:p>
          <a:p>
            <a:r>
              <a:rPr lang="pl-PL" sz="2800" b="1" dirty="0"/>
              <a:t>dyplomem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Picture 1" descr="C:\Users\Dell\Desktop\inde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86454"/>
            <a:ext cx="2736000" cy="792000"/>
          </a:xfrm>
          <a:prstGeom prst="rect">
            <a:avLst/>
          </a:prstGeom>
          <a:noFill/>
        </p:spPr>
      </p:pic>
      <p:pic>
        <p:nvPicPr>
          <p:cNvPr id="5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786454"/>
            <a:ext cx="863999" cy="785818"/>
          </a:xfrm>
          <a:prstGeom prst="rect">
            <a:avLst/>
          </a:prstGeom>
          <a:noFill/>
        </p:spPr>
      </p:pic>
      <p:pic>
        <p:nvPicPr>
          <p:cNvPr id="6" name="Picture 2" descr="C:\Users\Dell\Desktop\indeks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715016"/>
            <a:ext cx="2722909" cy="792000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C16BB9-6FB8-4BA0-8468-19F7AAB06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04" t="24801" r="26278" b="19551"/>
          <a:stretch/>
        </p:blipFill>
        <p:spPr>
          <a:xfrm>
            <a:off x="7236296" y="3644774"/>
            <a:ext cx="1224136" cy="1787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285729"/>
            <a:ext cx="8001056" cy="2523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800" b="1" dirty="0"/>
              <a:t> </a:t>
            </a:r>
            <a:br>
              <a:rPr lang="pl-PL" sz="2800" b="1" dirty="0"/>
            </a:br>
            <a:r>
              <a:rPr lang="pl-PL" sz="2800" b="1" dirty="0"/>
              <a:t>Na niektórych kierunkach (prawo, medycyna, stomatologia, weterynaria)  I </a:t>
            </a:r>
            <a:r>
              <a:rPr lang="pl-PL" sz="2800" b="1" dirty="0" err="1"/>
              <a:t>i</a:t>
            </a:r>
            <a:r>
              <a:rPr lang="pl-PL" sz="2800" b="1" dirty="0"/>
              <a:t> II cykl studiów są zintegrowane – trwają pięć lub sześć lat i kończą się zdobyciem dyplomu magisterskiego.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Picture 1" descr="C:\Users\Dell\Desktop\inde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86454"/>
            <a:ext cx="2736000" cy="792000"/>
          </a:xfrm>
          <a:prstGeom prst="rect">
            <a:avLst/>
          </a:prstGeom>
          <a:noFill/>
        </p:spPr>
      </p:pic>
      <p:pic>
        <p:nvPicPr>
          <p:cNvPr id="5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786454"/>
            <a:ext cx="863999" cy="785818"/>
          </a:xfrm>
          <a:prstGeom prst="rect">
            <a:avLst/>
          </a:prstGeom>
          <a:noFill/>
        </p:spPr>
      </p:pic>
      <p:pic>
        <p:nvPicPr>
          <p:cNvPr id="6" name="Picture 2" descr="C:\Users\Dell\Desktop\indeks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5780271"/>
            <a:ext cx="2722909" cy="79200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AEE35E6-256A-40C5-A813-4563D6C5EA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281"/>
          <a:stretch/>
        </p:blipFill>
        <p:spPr>
          <a:xfrm>
            <a:off x="6196264" y="3797197"/>
            <a:ext cx="2376264" cy="17430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7F0DAC2-8B35-4B9F-BC24-CCE809290D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399"/>
          <a:stretch/>
        </p:blipFill>
        <p:spPr>
          <a:xfrm>
            <a:off x="571472" y="3724939"/>
            <a:ext cx="2514600" cy="18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7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285728"/>
            <a:ext cx="764386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800" dirty="0"/>
              <a:t/>
            </a:r>
            <a:br>
              <a:rPr lang="pl-PL" sz="2800" dirty="0"/>
            </a:br>
            <a:r>
              <a:rPr lang="pl-PL" sz="2800" b="1" dirty="0"/>
              <a:t>W przypadku uczelni zawodowych: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u="sng" dirty="0"/>
              <a:t>studia licencjackie </a:t>
            </a:r>
            <a:r>
              <a:rPr lang="pl-PL" sz="2800" b="1" dirty="0"/>
              <a:t>trwają od dwóch do trzech lat, po których uzyskuje się licencjat zawodowy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u="sng" dirty="0"/>
              <a:t>zwykle dwuletnie</a:t>
            </a:r>
            <a:r>
              <a:rPr lang="pl-PL" sz="2800" b="1" dirty="0"/>
              <a:t>, zakończone dyplomem  z określeniem specjalizacji (dyplom ten nie jest równoważny z licencjatem). </a:t>
            </a:r>
          </a:p>
          <a:p>
            <a:r>
              <a:rPr lang="pl-PL" sz="2800" b="1" dirty="0"/>
              <a:t>Po studiach zawodowych I stopnia można kontynuować naukę na studiach II stopnia</a:t>
            </a:r>
          </a:p>
        </p:txBody>
      </p:sp>
      <p:pic>
        <p:nvPicPr>
          <p:cNvPr id="3" name="Picture 1" descr="C:\Users\Dell\Desktop\inde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853" y="5643578"/>
            <a:ext cx="2736000" cy="792000"/>
          </a:xfrm>
          <a:prstGeom prst="rect">
            <a:avLst/>
          </a:prstGeom>
          <a:noFill/>
        </p:spPr>
      </p:pic>
      <p:pic>
        <p:nvPicPr>
          <p:cNvPr id="4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643578"/>
            <a:ext cx="863999" cy="785818"/>
          </a:xfrm>
          <a:prstGeom prst="rect">
            <a:avLst/>
          </a:prstGeom>
          <a:noFill/>
        </p:spPr>
      </p:pic>
      <p:pic>
        <p:nvPicPr>
          <p:cNvPr id="5" name="Picture 2" descr="C:\Users\Dell\Desktop\indeks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5643578"/>
            <a:ext cx="2722909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2910" y="2708920"/>
            <a:ext cx="7500990" cy="22202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5400" b="1" dirty="0"/>
              <a:t>Dziękuję za uwagę 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3" name="Picture 1" descr="C:\Users\Dell\Desktop\inde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14" y="5456893"/>
            <a:ext cx="2736000" cy="764371"/>
          </a:xfrm>
          <a:prstGeom prst="rect">
            <a:avLst/>
          </a:prstGeom>
          <a:noFill/>
        </p:spPr>
      </p:pic>
      <p:pic>
        <p:nvPicPr>
          <p:cNvPr id="5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2966" y="5456893"/>
            <a:ext cx="863999" cy="766354"/>
          </a:xfrm>
          <a:prstGeom prst="rect">
            <a:avLst/>
          </a:prstGeom>
          <a:noFill/>
        </p:spPr>
      </p:pic>
      <p:pic>
        <p:nvPicPr>
          <p:cNvPr id="6" name="Picture 2" descr="C:\Users\Dell\Desktop\indeks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454910"/>
            <a:ext cx="2722909" cy="76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75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500043"/>
            <a:ext cx="7643866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800" b="1" dirty="0"/>
              <a:t>SYSTEM EDUKACJI</a:t>
            </a:r>
          </a:p>
          <a:p>
            <a:r>
              <a:rPr lang="pl-PL" sz="4800" b="1" dirty="0"/>
              <a:t>W CHORWACJI SKŁADA SIĘ Z</a:t>
            </a:r>
            <a:r>
              <a:rPr lang="pl-PL" sz="3200" b="1" dirty="0"/>
              <a:t>:</a:t>
            </a:r>
          </a:p>
          <a:p>
            <a:endParaRPr lang="pl-PL" sz="3200" b="1" dirty="0"/>
          </a:p>
          <a:p>
            <a:pPr>
              <a:buFont typeface="Wingdings" pitchFamily="2" charset="2"/>
              <a:buChar char="Ø"/>
            </a:pPr>
            <a:r>
              <a:rPr lang="pl-PL" sz="3200" b="1" dirty="0"/>
              <a:t>edukacji przedszkolnej</a:t>
            </a:r>
          </a:p>
          <a:p>
            <a:pPr>
              <a:buFont typeface="Wingdings" pitchFamily="2" charset="2"/>
              <a:buChar char="Ø"/>
            </a:pPr>
            <a:r>
              <a:rPr lang="pl-PL" sz="3200" b="1" dirty="0"/>
              <a:t>edukacji elementarnej</a:t>
            </a:r>
          </a:p>
          <a:p>
            <a:pPr>
              <a:buFont typeface="Wingdings" pitchFamily="2" charset="2"/>
              <a:buChar char="Ø"/>
            </a:pPr>
            <a:r>
              <a:rPr lang="pl-PL" sz="3200" b="1" dirty="0"/>
              <a:t>edukacji na poziomie średnim</a:t>
            </a:r>
          </a:p>
          <a:p>
            <a:pPr>
              <a:buFont typeface="Wingdings" pitchFamily="2" charset="2"/>
              <a:buChar char="Ø"/>
            </a:pPr>
            <a:r>
              <a:rPr lang="pl-PL" sz="3200" b="1" dirty="0"/>
              <a:t>szkolnictwa wyższego</a:t>
            </a:r>
          </a:p>
        </p:txBody>
      </p:sp>
      <p:pic>
        <p:nvPicPr>
          <p:cNvPr id="4" name="Picture 1" descr="C:\Users\Dell\Desktop\inde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643578"/>
            <a:ext cx="2736000" cy="792000"/>
          </a:xfrm>
          <a:prstGeom prst="rect">
            <a:avLst/>
          </a:prstGeom>
          <a:noFill/>
        </p:spPr>
      </p:pic>
      <p:pic>
        <p:nvPicPr>
          <p:cNvPr id="5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0702" y="5649760"/>
            <a:ext cx="863999" cy="785818"/>
          </a:xfrm>
          <a:prstGeom prst="rect">
            <a:avLst/>
          </a:prstGeom>
          <a:noFill/>
        </p:spPr>
      </p:pic>
      <p:pic>
        <p:nvPicPr>
          <p:cNvPr id="6" name="Picture 2" descr="C:\Users\Dell\Desktop\indeks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643578"/>
            <a:ext cx="2722909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42910" y="3068960"/>
            <a:ext cx="7500990" cy="18602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4800" b="1" dirty="0"/>
              <a:t>Opracowała </a:t>
            </a:r>
            <a:br>
              <a:rPr lang="pl-PL" sz="4800" b="1" dirty="0"/>
            </a:br>
            <a:r>
              <a:rPr lang="pl-PL" sz="4800" b="1" dirty="0"/>
              <a:t>Agata Nawara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3" name="Picture 1" descr="C:\Users\Dell\Desktop\inde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14" y="5456893"/>
            <a:ext cx="2736000" cy="764371"/>
          </a:xfrm>
          <a:prstGeom prst="rect">
            <a:avLst/>
          </a:prstGeom>
          <a:noFill/>
        </p:spPr>
      </p:pic>
      <p:pic>
        <p:nvPicPr>
          <p:cNvPr id="5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2966" y="5456893"/>
            <a:ext cx="863999" cy="766354"/>
          </a:xfrm>
          <a:prstGeom prst="rect">
            <a:avLst/>
          </a:prstGeom>
          <a:noFill/>
        </p:spPr>
      </p:pic>
      <p:pic>
        <p:nvPicPr>
          <p:cNvPr id="6" name="Picture 2" descr="C:\Users\Dell\Desktop\indeks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454910"/>
            <a:ext cx="2722909" cy="76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25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1"/>
            <a:ext cx="7500990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200" b="1" dirty="0"/>
              <a:t>Jednolitym systemem oświaty zarządza chorwackie Ministerstwo Nauki i Edukacji. </a:t>
            </a:r>
          </a:p>
          <a:p>
            <a:pPr>
              <a:buFont typeface="Arial" pitchFamily="34" charset="0"/>
              <a:buChar char="•"/>
            </a:pPr>
            <a:r>
              <a:rPr lang="pl-PL" sz="3200" b="1" u="sng" dirty="0"/>
              <a:t>szkoły publiczne </a:t>
            </a:r>
            <a:r>
              <a:rPr lang="pl-PL" sz="3200" b="1" dirty="0"/>
              <a:t>finansowane są w 100%</a:t>
            </a:r>
          </a:p>
          <a:p>
            <a:r>
              <a:rPr lang="pl-PL" sz="3200" b="1" dirty="0"/>
              <a:t>z budżetu centralnego, </a:t>
            </a:r>
          </a:p>
          <a:p>
            <a:pPr>
              <a:buFont typeface="Arial" pitchFamily="34" charset="0"/>
              <a:buChar char="•"/>
            </a:pPr>
            <a:r>
              <a:rPr lang="pl-PL" sz="3200" b="1" u="sng" dirty="0"/>
              <a:t>szkoły niepubliczne </a:t>
            </a:r>
            <a:r>
              <a:rPr lang="pl-PL" sz="3200" b="1" dirty="0"/>
              <a:t>otrzymują ze środków budżetowych dofinansowywanie.</a:t>
            </a:r>
          </a:p>
          <a:p>
            <a:endParaRPr lang="pl-PL" dirty="0"/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5500702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1" descr="C:\Users\Dell\Desktop\indek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494519"/>
            <a:ext cx="2736000" cy="792000"/>
          </a:xfrm>
          <a:prstGeom prst="rect">
            <a:avLst/>
          </a:prstGeom>
          <a:noFill/>
        </p:spPr>
      </p:pic>
      <p:pic>
        <p:nvPicPr>
          <p:cNvPr id="5" name="Picture 2" descr="C:\Users\Dell\Desktop\indeks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5501678"/>
            <a:ext cx="2722909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642918"/>
            <a:ext cx="750099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b="1" dirty="0"/>
              <a:t>Chorwacki system edukacji nie przewiduje trybu edukacji domowej, 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Językiem nauczania jest język chorwacki </a:t>
            </a:r>
          </a:p>
          <a:p>
            <a:pPr>
              <a:buFont typeface="Arial" pitchFamily="34" charset="0"/>
              <a:buChar char="•"/>
            </a:pPr>
            <a:endParaRPr lang="pl-PL" sz="3200" b="1" dirty="0"/>
          </a:p>
          <a:p>
            <a:r>
              <a:rPr lang="pl-PL" sz="3200" b="1" dirty="0"/>
              <a:t>Dzieci, które nie posługują się językiem chorwackim często mają możliwość pobierania nauki tylko w szkołach niepublicznych prowadzących zajęcia w językach obcych.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786454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86454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59" y="5780272"/>
            <a:ext cx="2736000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CC82E19-8BB9-4872-A7E9-FB06C25D1CB3}"/>
              </a:ext>
            </a:extLst>
          </p:cNvPr>
          <p:cNvSpPr/>
          <p:nvPr/>
        </p:nvSpPr>
        <p:spPr>
          <a:xfrm>
            <a:off x="683568" y="188640"/>
            <a:ext cx="7704856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200" b="1" dirty="0"/>
              <a:t>ROK SZKOLNY</a:t>
            </a:r>
            <a:endParaRPr lang="pl-PL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/>
              <a:t>Rok szkolny w Chorwacji rozpoczyna się najczęściej w pierwszy poniedziałek września. </a:t>
            </a:r>
          </a:p>
          <a:p>
            <a:r>
              <a:rPr lang="pl-PL" sz="2800" b="1" dirty="0" smtClean="0"/>
              <a:t>	W </a:t>
            </a:r>
            <a:r>
              <a:rPr lang="pl-PL" sz="2800" b="1" dirty="0"/>
              <a:t>uzasadnionych wypadkach rozpoczęcie 	roku szkolnego może być przesunięte na 	późniejszy termin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/>
              <a:t>Zakończenie roku szkolnego ma miejsce najczęściej w drugiej połowie czerwca.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/>
              <a:t>Rok szkolny podzielony jest na dwa semestry </a:t>
            </a:r>
          </a:p>
          <a:p>
            <a:r>
              <a:rPr lang="pl-PL" sz="2800" b="1" dirty="0"/>
              <a:t>	i musi obejmować przynajmniej 175 dni 	nauki, a w przypadku uczniów ostatnich 	klas szkół średnich minimum 160 dni 	nauki.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D83642D-C2BB-4C8F-A675-CC5A085F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733256"/>
            <a:ext cx="2737341" cy="79254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2662185-DBAE-4C81-B6E0-4D05E7431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5739353"/>
            <a:ext cx="859611" cy="7864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9B7FE4C-B704-49AF-9FB1-C0655B4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368" y="5719693"/>
            <a:ext cx="272514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571480"/>
            <a:ext cx="792961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800" b="1" dirty="0"/>
              <a:t>EDUKACJA PRZEDSZKOLNA</a:t>
            </a:r>
          </a:p>
          <a:p>
            <a:r>
              <a:rPr lang="pl-PL" sz="3200" b="1" dirty="0"/>
              <a:t>Obejmuje ona edukację i opiekę nad dziećmi od </a:t>
            </a:r>
            <a:r>
              <a:rPr lang="pl-PL" sz="3200" b="1" u="sng" dirty="0"/>
              <a:t>szóstego miesiąca życia aż do wieku szkolnego. </a:t>
            </a:r>
          </a:p>
          <a:p>
            <a:r>
              <a:rPr lang="pl-PL" sz="3200" b="1" dirty="0"/>
              <a:t>Zadaniem i obowiązkiem państwa jest zapewnienie opieki dla dzieci w wieku przedszkolnym. 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15016"/>
            <a:ext cx="935437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643578"/>
            <a:ext cx="3071834" cy="89349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5016"/>
            <a:ext cx="2736000" cy="792000"/>
          </a:xfrm>
          <a:prstGeom prst="rect">
            <a:avLst/>
          </a:prstGeom>
          <a:noFill/>
        </p:spPr>
      </p:pic>
      <p:sp>
        <p:nvSpPr>
          <p:cNvPr id="12290" name="AutoShape 2" descr="49,728 Przedszkolak Grafika Wektorowa, Clipartów i Ilustracji - 123RF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2" name="AutoShape 4" descr="Pasowanie na przedszkolaka - Przedszkole nr 67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4" name="AutoShape 6" descr="Szanowni Rodzice przedszkolaków ! | Publiczny Zespół Szkół Samorządowych i  Przedszkoli w Sochocinie"/>
          <p:cNvSpPr>
            <a:spLocks noChangeAspect="1" noChangeArrowheads="1"/>
          </p:cNvSpPr>
          <p:nvPr/>
        </p:nvSpPr>
        <p:spPr bwMode="auto">
          <a:xfrm>
            <a:off x="155575" y="-822325"/>
            <a:ext cx="16859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6" name="Picture 8" descr="Przedszkolak Vector Art Stock Images | Depositphotos"/>
          <p:cNvPicPr>
            <a:picLocks noChangeAspect="1" noChangeArrowheads="1"/>
          </p:cNvPicPr>
          <p:nvPr/>
        </p:nvPicPr>
        <p:blipFill>
          <a:blip r:embed="rId5"/>
          <a:srcRect r="4082" b="28291"/>
          <a:stretch>
            <a:fillRect/>
          </a:stretch>
        </p:blipFill>
        <p:spPr bwMode="auto">
          <a:xfrm>
            <a:off x="5000628" y="4429132"/>
            <a:ext cx="335758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500042"/>
            <a:ext cx="7572428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200" b="1" dirty="0"/>
              <a:t>Rodzice składają wniosek o przyjęcie dziecka do przedszkola po ogłoszeniu rekrutacji, przyjmowane są dzieci, które spełniają kryterium wieku na dzień 31 sierpnia danego roku. Wyniki naboru ogłaszane są w czerwcu a przedszkola rozpoczynają działalność na jesieni.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6896" y="5786454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5786454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54158"/>
            <a:ext cx="2736000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571480"/>
            <a:ext cx="8072494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4000" b="1" dirty="0"/>
              <a:t>EDUKACJA ELEMENTARNA</a:t>
            </a:r>
          </a:p>
          <a:p>
            <a:r>
              <a:rPr lang="pl-PL" sz="4000" b="1" dirty="0"/>
              <a:t>(SZKOŁA PODSTAWOWA)</a:t>
            </a:r>
          </a:p>
          <a:p>
            <a:r>
              <a:rPr lang="pl-PL" sz="3200" b="1" dirty="0"/>
              <a:t>Edukacja ta jest obowiązkowa i bezpłatna dla wszystkich dzieci w wieku od </a:t>
            </a:r>
            <a:r>
              <a:rPr lang="pl-PL" sz="3200" b="1" u="sng" dirty="0"/>
              <a:t>sześciu do piętnastu lat. </a:t>
            </a:r>
          </a:p>
          <a:p>
            <a:r>
              <a:rPr lang="pl-PL" sz="3200" b="1" dirty="0"/>
              <a:t>Każde dziecko przed przyjęciem do szkoły poddawane jest obowiązkowemu badaniu lekarskiemu.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15016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5016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5016"/>
            <a:ext cx="2736000" cy="7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571480"/>
            <a:ext cx="7858180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600" b="1" u="sng" dirty="0"/>
              <a:t>klasy 1-4</a:t>
            </a:r>
          </a:p>
          <a:p>
            <a:r>
              <a:rPr lang="pl-PL" sz="3200" b="1" dirty="0"/>
              <a:t>Od 1 do 4 klasy, uczniowie są podzieleni na klasy, prowadzone przez jednego nauczyciela. Nauczanie obejmuje przedmioty: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język chorwacki, 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matematyka, 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przyroda i społeczeństwo, 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sztuki wizualne, 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/>
              <a:t> co najmniej jeden język obcy  (najczęściej angielski).</a:t>
            </a:r>
          </a:p>
        </p:txBody>
      </p:sp>
      <p:pic>
        <p:nvPicPr>
          <p:cNvPr id="3" name="Picture 6" descr="http://www.kopernik.kielce.eu/projekty/erazmus/logo_kop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86454"/>
            <a:ext cx="863999" cy="785818"/>
          </a:xfrm>
          <a:prstGeom prst="rect">
            <a:avLst/>
          </a:prstGeom>
          <a:noFill/>
        </p:spPr>
      </p:pic>
      <p:pic>
        <p:nvPicPr>
          <p:cNvPr id="4" name="Picture 2" descr="C:\Users\Dell\Desktop\indeks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86454"/>
            <a:ext cx="2722909" cy="792000"/>
          </a:xfrm>
          <a:prstGeom prst="rect">
            <a:avLst/>
          </a:prstGeom>
          <a:noFill/>
        </p:spPr>
      </p:pic>
      <p:pic>
        <p:nvPicPr>
          <p:cNvPr id="5" name="Picture 1" descr="C:\Users\Dell\Desktop\inde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86454"/>
            <a:ext cx="2736000" cy="792000"/>
          </a:xfrm>
          <a:prstGeom prst="rect">
            <a:avLst/>
          </a:prstGeom>
          <a:noFill/>
        </p:spPr>
      </p:pic>
      <p:pic>
        <p:nvPicPr>
          <p:cNvPr id="1026" name="Picture 2" descr="C:\Users\sala xx\Desktop\kreskówek-dziecko-w-wieku-szkolnym-50839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643182"/>
            <a:ext cx="1709733" cy="1993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/>
      <a:lstStyle/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733</Words>
  <Application>Microsoft Office PowerPoint</Application>
  <PresentationFormat>Pokaz na ekranie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Wingdings 2</vt:lpstr>
      <vt:lpstr>Wykusz</vt:lpstr>
      <vt:lpstr>SYSTEM EDUKACJI  W CHORWACJI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 </vt:lpstr>
      <vt:lpstr>Opracowała  Agata Nawara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EDUKACJI W CHORWACJI </dc:title>
  <dc:creator>sala28</dc:creator>
  <cp:lastModifiedBy>Nawara Adam</cp:lastModifiedBy>
  <cp:revision>30</cp:revision>
  <dcterms:created xsi:type="dcterms:W3CDTF">2022-09-18T19:41:34Z</dcterms:created>
  <dcterms:modified xsi:type="dcterms:W3CDTF">2022-10-02T15:16:53Z</dcterms:modified>
</cp:coreProperties>
</file>